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17" d="100"/>
          <a:sy n="117" d="100"/>
        </p:scale>
        <p:origin x="-270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tx1"/>
                </a:solidFill>
              </a:rPr>
              <a:t>Мониторинг</a:t>
            </a:r>
            <a:r>
              <a:rPr lang="ru-RU" b="1" baseline="0" dirty="0" smtClean="0">
                <a:solidFill>
                  <a:schemeClr val="tx1"/>
                </a:solidFill>
              </a:rPr>
              <a:t> </a:t>
            </a:r>
            <a:r>
              <a:rPr lang="ru-RU" b="1" baseline="0" dirty="0" err="1" smtClean="0">
                <a:solidFill>
                  <a:schemeClr val="tx1"/>
                </a:solidFill>
              </a:rPr>
              <a:t>коррекционно</a:t>
            </a:r>
            <a:r>
              <a:rPr lang="ru-RU" b="1" baseline="0" dirty="0" smtClean="0">
                <a:solidFill>
                  <a:schemeClr val="tx1"/>
                </a:solidFill>
              </a:rPr>
              <a:t> – логопедической работы за 2021 – 2022 </a:t>
            </a:r>
            <a:r>
              <a:rPr lang="ru-RU" b="1" baseline="0" dirty="0" err="1" smtClean="0">
                <a:solidFill>
                  <a:schemeClr val="tx1"/>
                </a:solidFill>
              </a:rPr>
              <a:t>уч.год</a:t>
            </a:r>
            <a:endParaRPr lang="ru-RU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1690139368275222"/>
          <c:y val="2.696078431372549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Н.Г.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Высокий уровень</c:v>
                </c:pt>
                <c:pt idx="1">
                  <c:v>Средний уровень</c:v>
                </c:pt>
                <c:pt idx="2">
                  <c:v>Ниже среднего уровень</c:v>
                </c:pt>
                <c:pt idx="3">
                  <c:v>Низкий уровень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45</c:v>
                </c:pt>
                <c:pt idx="2">
                  <c:v>25</c:v>
                </c:pt>
                <c:pt idx="3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К.Г.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Высокий уровень</c:v>
                </c:pt>
                <c:pt idx="1">
                  <c:v>Средний уровень</c:v>
                </c:pt>
                <c:pt idx="2">
                  <c:v>Ниже среднего уровень</c:v>
                </c:pt>
                <c:pt idx="3">
                  <c:v>Низкий уровень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20</c:v>
                </c:pt>
                <c:pt idx="1">
                  <c:v>60</c:v>
                </c:pt>
                <c:pt idx="2">
                  <c:v>20</c:v>
                </c:pt>
                <c:pt idx="3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729472"/>
        <c:axId val="150731392"/>
      </c:barChart>
      <c:catAx>
        <c:axId val="15072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731392"/>
        <c:crosses val="autoZero"/>
        <c:auto val="1"/>
        <c:lblAlgn val="ctr"/>
        <c:lblOffset val="100"/>
        <c:noMultiLvlLbl val="0"/>
      </c:catAx>
      <c:valAx>
        <c:axId val="15073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72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 года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Высокий </c:v>
                </c:pt>
                <c:pt idx="1">
                  <c:v>Средний</c:v>
                </c:pt>
                <c:pt idx="2">
                  <c:v>Ниже среднего</c:v>
                </c:pt>
                <c:pt idx="3">
                  <c:v>Низкий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100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Конец года 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solidFill>
                  <a:srgbClr val="FF0000"/>
                </a:solidFill>
              </a:ln>
            </c:spPr>
          </c:dPt>
          <c:cat>
            <c:strRef>
              <c:f>Лист1!$A$2:$A$5</c:f>
              <c:strCache>
                <c:ptCount val="4"/>
                <c:pt idx="0">
                  <c:v>Высокий </c:v>
                </c:pt>
                <c:pt idx="1">
                  <c:v>Средний</c:v>
                </c:pt>
                <c:pt idx="2">
                  <c:v>Ниже среднего</c:v>
                </c:pt>
                <c:pt idx="3">
                  <c:v>Низкий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80224"/>
        <c:axId val="71657344"/>
        <c:axId val="84064896"/>
      </c:bar3DChart>
      <c:catAx>
        <c:axId val="18580224"/>
        <c:scaling>
          <c:orientation val="minMax"/>
        </c:scaling>
        <c:delete val="0"/>
        <c:axPos val="b"/>
        <c:majorTickMark val="out"/>
        <c:minorTickMark val="none"/>
        <c:tickLblPos val="nextTo"/>
        <c:crossAx val="71657344"/>
        <c:crosses val="autoZero"/>
        <c:auto val="1"/>
        <c:lblAlgn val="ctr"/>
        <c:lblOffset val="100"/>
        <c:noMultiLvlLbl val="0"/>
      </c:catAx>
      <c:valAx>
        <c:axId val="71657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580224"/>
        <c:crosses val="autoZero"/>
        <c:crossBetween val="between"/>
      </c:valAx>
      <c:serAx>
        <c:axId val="84064896"/>
        <c:scaling>
          <c:orientation val="minMax"/>
        </c:scaling>
        <c:delete val="0"/>
        <c:axPos val="b"/>
        <c:majorTickMark val="out"/>
        <c:minorTickMark val="none"/>
        <c:tickLblPos val="nextTo"/>
        <c:crossAx val="71657344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49024074571466714"/>
          <c:y val="0.76072092581662232"/>
          <c:w val="0.46264012480759725"/>
          <c:h val="0.17408068184410647"/>
        </c:manualLayout>
      </c:layout>
      <c:overlay val="0"/>
      <c:spPr>
        <a:effectLst>
          <a:outerShdw blurRad="50800" dist="50800" dir="5400000" algn="ctr" rotWithShape="0">
            <a:srgbClr val="002060"/>
          </a:outerShdw>
        </a:effectLst>
      </c:spPr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2057400"/>
            <a:ext cx="8689976" cy="2595282"/>
          </a:xfrm>
        </p:spPr>
        <p:txBody>
          <a:bodyPr/>
          <a:lstStyle/>
          <a:p>
            <a:r>
              <a:rPr lang="ru-RU" dirty="0" smtClean="0"/>
              <a:t>Годовой отчет учителя – логопеда В.В. Гуренко </a:t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ru-RU" dirty="0" smtClean="0"/>
              <a:t>2021-2024 </a:t>
            </a:r>
            <a:r>
              <a:rPr lang="ru-RU" dirty="0" smtClean="0"/>
              <a:t>уч.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01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8964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Группа «капелька»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23910856"/>
              </p:ext>
            </p:extLst>
          </p:nvPr>
        </p:nvGraphicFramePr>
        <p:xfrm>
          <a:off x="5078413" y="609600"/>
          <a:ext cx="6199187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3774" y="1855694"/>
            <a:ext cx="3935689" cy="393550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сентября 2021 года – зачислено в группу компенсирующей направленности 15 детей с ТНР (ТПМПК)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 воспитанников  (6- 8 лет) – подготовительная к школе группа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воспитанников (5-6 лет) –старший дошкольный возраст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47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8964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Группа «Жемчужинка»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9398" y="1506828"/>
            <a:ext cx="4360066" cy="51987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сентября 2023 года –в разновозрастной группу компенсирующей направленности 15 детей с ТНР (ТПМПК).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ребенок имеет инвалидность, имеющий речевое нарушение, 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ринолалию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1 сентября 2023 г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воспитанников  (6- 8 лет) – подготовительная к школе группа  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воспитанника (4-5 лет) –средний	 дошкольный возраст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воспитанников (5-6 лет) –старший дошкольный возраст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конец года 2024 </a:t>
            </a: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Выпускаются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воспитанника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74103885"/>
              </p:ext>
            </p:extLst>
          </p:nvPr>
        </p:nvGraphicFramePr>
        <p:xfrm>
          <a:off x="5078413" y="609599"/>
          <a:ext cx="6898939" cy="5829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0078567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192</TotalTime>
  <Words>119</Words>
  <Application>Microsoft Office PowerPoint</Application>
  <PresentationFormat>Произвольный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Капля</vt:lpstr>
      <vt:lpstr>Годовой отчет учителя – логопеда В.В. Гуренко  за 2021-2024 уч. год</vt:lpstr>
      <vt:lpstr>Группа «капелька»</vt:lpstr>
      <vt:lpstr>Группа «Жемчужинка»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Годовой отчет учителя – логопеда В.В. Гуренко  за 2021-2022 уч. год</dc:title>
  <dc:creator>Валерия</dc:creator>
  <cp:lastModifiedBy>lerik</cp:lastModifiedBy>
  <cp:revision>9</cp:revision>
  <dcterms:created xsi:type="dcterms:W3CDTF">2022-05-16T12:26:20Z</dcterms:created>
  <dcterms:modified xsi:type="dcterms:W3CDTF">2024-07-10T12:33:35Z</dcterms:modified>
</cp:coreProperties>
</file>